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61" r:id="rId5"/>
    <p:sldId id="262" r:id="rId6"/>
    <p:sldId id="263" r:id="rId7"/>
    <p:sldId id="278" r:id="rId8"/>
    <p:sldId id="264" r:id="rId9"/>
    <p:sldId id="277" r:id="rId10"/>
    <p:sldId id="271" r:id="rId11"/>
    <p:sldId id="272" r:id="rId12"/>
    <p:sldId id="273" r:id="rId13"/>
    <p:sldId id="266" r:id="rId14"/>
    <p:sldId id="267" r:id="rId15"/>
    <p:sldId id="268"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90" y="-23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AB2727-F8C6-4919-B814-8D0FA968013F}" type="datetimeFigureOut">
              <a:rPr lang="en-US" smtClean="0"/>
              <a:pPr/>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11B54-53BE-46B4-928F-E847A8AFC9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B2727-F8C6-4919-B814-8D0FA968013F}" type="datetimeFigureOut">
              <a:rPr lang="en-US" smtClean="0"/>
              <a:pPr/>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11B54-53BE-46B4-928F-E847A8AFC9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B2727-F8C6-4919-B814-8D0FA968013F}" type="datetimeFigureOut">
              <a:rPr lang="en-US" smtClean="0"/>
              <a:pPr/>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11B54-53BE-46B4-928F-E847A8AFC9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B2727-F8C6-4919-B814-8D0FA968013F}" type="datetimeFigureOut">
              <a:rPr lang="en-US" smtClean="0"/>
              <a:pPr/>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11B54-53BE-46B4-928F-E847A8AFC9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AB2727-F8C6-4919-B814-8D0FA968013F}" type="datetimeFigureOut">
              <a:rPr lang="en-US" smtClean="0"/>
              <a:pPr/>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11B54-53BE-46B4-928F-E847A8AFC9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AB2727-F8C6-4919-B814-8D0FA968013F}" type="datetimeFigureOut">
              <a:rPr lang="en-US" smtClean="0"/>
              <a:pPr/>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11B54-53BE-46B4-928F-E847A8AFC9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AB2727-F8C6-4919-B814-8D0FA968013F}" type="datetimeFigureOut">
              <a:rPr lang="en-US" smtClean="0"/>
              <a:pPr/>
              <a:t>6/23/2019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11B54-53BE-46B4-928F-E847A8AFC9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AB2727-F8C6-4919-B814-8D0FA968013F}" type="datetimeFigureOut">
              <a:rPr lang="en-US" smtClean="0"/>
              <a:pPr/>
              <a:t>6/23/2019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211B54-53BE-46B4-928F-E847A8AFC9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B2727-F8C6-4919-B814-8D0FA968013F}" type="datetimeFigureOut">
              <a:rPr lang="en-US" smtClean="0"/>
              <a:pPr/>
              <a:t>6/23/2019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211B54-53BE-46B4-928F-E847A8AFC9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B2727-F8C6-4919-B814-8D0FA968013F}" type="datetimeFigureOut">
              <a:rPr lang="en-US" smtClean="0"/>
              <a:pPr/>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11B54-53BE-46B4-928F-E847A8AFC9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B2727-F8C6-4919-B814-8D0FA968013F}" type="datetimeFigureOut">
              <a:rPr lang="en-US" smtClean="0"/>
              <a:pPr/>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11B54-53BE-46B4-928F-E847A8AFC9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B2727-F8C6-4919-B814-8D0FA968013F}" type="datetimeFigureOut">
              <a:rPr lang="en-US" smtClean="0"/>
              <a:pPr/>
              <a:t>6/23/2019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11B54-53BE-46B4-928F-E847A8AFC9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rsf.research.ac.i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lstStyle/>
          <a:p>
            <a:r>
              <a:rPr lang="fa-IR" dirty="0" smtClean="0"/>
              <a:t>راهنمای استفاده از سامانه منبع یاب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895600" y="1524001"/>
            <a:ext cx="3286125" cy="1752599"/>
          </a:xfrm>
          <a:prstGeom prst="rect">
            <a:avLst/>
          </a:prstGeom>
          <a:noFill/>
          <a:ln w="9525">
            <a:noFill/>
            <a:miter lim="800000"/>
            <a:headEnd/>
            <a:tailEnd/>
          </a:ln>
          <a:effectLst/>
        </p:spPr>
      </p:pic>
      <p:sp>
        <p:nvSpPr>
          <p:cNvPr id="5" name="Subtitle 4"/>
          <p:cNvSpPr>
            <a:spLocks noGrp="1"/>
          </p:cNvSpPr>
          <p:nvPr>
            <p:ph type="subTitle" idx="1"/>
          </p:nvPr>
        </p:nvSpPr>
        <p:spPr/>
        <p:txBody>
          <a:bodyPr>
            <a:normAutofit/>
          </a:bodyPr>
          <a:lstStyle/>
          <a:p>
            <a:pPr rtl="1"/>
            <a:r>
              <a:rPr lang="fa-IR" dirty="0" smtClean="0">
                <a:solidFill>
                  <a:schemeClr val="accent2">
                    <a:lumMod val="75000"/>
                  </a:schemeClr>
                </a:solidFill>
              </a:rPr>
              <a:t>مهوش کلهر کارشناس ارشد علوم کتابداری و اطلاع رسانی .دانشگاه علوم پزشکی لرستان .دانشکده پرستاری بروجرد </a:t>
            </a:r>
            <a:endParaRPr lang="en-US" dirty="0" smtClean="0">
              <a:solidFill>
                <a:schemeClr val="accent2">
                  <a:lumMod val="75000"/>
                </a:schemeClr>
              </a:solidFill>
            </a:endParaRPr>
          </a:p>
        </p:txBody>
      </p:sp>
      <p:pic>
        <p:nvPicPr>
          <p:cNvPr id="3" name="Picture 2" descr="C:\Users\client\Pictures\496.png"/>
          <p:cNvPicPr>
            <a:picLocks noChangeAspect="1" noChangeArrowheads="1"/>
          </p:cNvPicPr>
          <p:nvPr/>
        </p:nvPicPr>
        <p:blipFill>
          <a:blip r:embed="rId3" cstate="print"/>
          <a:srcRect/>
          <a:stretch>
            <a:fillRect/>
          </a:stretch>
        </p:blipFill>
        <p:spPr bwMode="auto">
          <a:xfrm>
            <a:off x="7772400" y="1"/>
            <a:ext cx="1143000" cy="1066799"/>
          </a:xfrm>
          <a:prstGeom prst="rect">
            <a:avLst/>
          </a:prstGeom>
          <a:noFill/>
        </p:spPr>
      </p:pic>
      <p:pic>
        <p:nvPicPr>
          <p:cNvPr id="1027" name="Picture 3" descr="C:\Users\client\Pictures\496.png"/>
          <p:cNvPicPr>
            <a:picLocks noChangeAspect="1" noChangeArrowheads="1"/>
          </p:cNvPicPr>
          <p:nvPr/>
        </p:nvPicPr>
        <p:blipFill>
          <a:blip r:embed="rId3" cstate="print"/>
          <a:srcRect/>
          <a:stretch>
            <a:fillRect/>
          </a:stretch>
        </p:blipFill>
        <p:spPr bwMode="auto">
          <a:xfrm>
            <a:off x="1" y="1"/>
            <a:ext cx="1143000" cy="1295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fa-IR" dirty="0" smtClean="0"/>
              <a:t>دسترسی به سامانه منبع یاب  از دو طریق انجام می شود </a:t>
            </a:r>
            <a:br>
              <a:rPr lang="fa-IR" dirty="0" smtClean="0"/>
            </a:br>
            <a:endParaRPr lang="en-US" dirty="0"/>
          </a:p>
        </p:txBody>
      </p:sp>
      <p:sp>
        <p:nvSpPr>
          <p:cNvPr id="3" name="Content Placeholder 2"/>
          <p:cNvSpPr>
            <a:spLocks noGrp="1"/>
          </p:cNvSpPr>
          <p:nvPr>
            <p:ph idx="1"/>
          </p:nvPr>
        </p:nvSpPr>
        <p:spPr>
          <a:xfrm>
            <a:off x="457200" y="1828800"/>
            <a:ext cx="8229600" cy="4525963"/>
          </a:xfrm>
        </p:spPr>
        <p:txBody>
          <a:bodyPr/>
          <a:lstStyle/>
          <a:p>
            <a:pPr algn="r" rtl="1">
              <a:buNone/>
            </a:pPr>
            <a:r>
              <a:rPr lang="fa-IR" dirty="0" smtClean="0"/>
              <a:t>1-مستقیم از طریق آدرس :</a:t>
            </a:r>
            <a:r>
              <a:rPr lang="en-US" dirty="0" smtClean="0"/>
              <a:t>rsf.research.ac.ir</a:t>
            </a:r>
            <a:endParaRPr lang="fa-IR" dirty="0" smtClean="0"/>
          </a:p>
          <a:p>
            <a:pPr algn="r" rtl="1">
              <a:buNone/>
            </a:pPr>
            <a:r>
              <a:rPr lang="fa-IR" dirty="0" smtClean="0"/>
              <a:t>2-غیر مستقیم ازطریق آدرس :</a:t>
            </a:r>
            <a:r>
              <a:rPr lang="en-US" dirty="0" smtClean="0"/>
              <a:t> Diglib.lums.ac.ir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t>مستقیم از طریق آدرس :</a:t>
            </a:r>
            <a:r>
              <a:rPr lang="en-US" dirty="0" smtClean="0"/>
              <a:t>rsf.research.ac.ir</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541178" y="1600200"/>
            <a:ext cx="6061643" cy="45259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Diglib.lums.ac.ir</a:t>
            </a:r>
            <a:r>
              <a:rPr lang="fa-IR" dirty="0" smtClean="0"/>
              <a:t>غیر مستقیم از طریق آدرس:</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524000" y="1524000"/>
            <a:ext cx="6019800" cy="3048000"/>
          </a:xfrm>
          <a:prstGeom prst="rect">
            <a:avLst/>
          </a:prstGeom>
          <a:noFill/>
          <a:ln w="9525">
            <a:noFill/>
            <a:miter lim="800000"/>
            <a:headEnd/>
            <a:tailEnd/>
          </a:ln>
          <a:effectLst/>
        </p:spPr>
      </p:pic>
      <p:sp>
        <p:nvSpPr>
          <p:cNvPr id="4" name="Rectangle 3"/>
          <p:cNvSpPr/>
          <p:nvPr/>
        </p:nvSpPr>
        <p:spPr>
          <a:xfrm>
            <a:off x="1524000" y="5105400"/>
            <a:ext cx="6019800" cy="1015663"/>
          </a:xfrm>
          <a:prstGeom prst="rect">
            <a:avLst/>
          </a:prstGeom>
        </p:spPr>
        <p:txBody>
          <a:bodyPr wrap="square">
            <a:spAutoFit/>
          </a:bodyPr>
          <a:lstStyle/>
          <a:p>
            <a:pPr algn="ctr"/>
            <a:r>
              <a:rPr lang="en-US" sz="6000" dirty="0" smtClean="0">
                <a:solidFill>
                  <a:schemeClr val="accent2">
                    <a:lumMod val="75000"/>
                  </a:schemeClr>
                </a:solidFill>
              </a:rPr>
              <a:t>Diglib.lums.ac.ir</a:t>
            </a:r>
            <a:endParaRPr lang="en-US" sz="6000" dirty="0">
              <a:solidFill>
                <a:schemeClr val="accent2">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لرستان .دانشکده پرستاری بروجرد .مهوش کلهر</a:t>
            </a:r>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52400" y="304800"/>
            <a:ext cx="8991600" cy="3505200"/>
          </a:xfrm>
          <a:prstGeom prst="rect">
            <a:avLst/>
          </a:prstGeom>
          <a:noFill/>
          <a:ln w="9525">
            <a:noFill/>
            <a:miter lim="800000"/>
            <a:headEnd/>
            <a:tailEnd/>
          </a:ln>
          <a:effectLst/>
        </p:spPr>
      </p:pic>
      <p:sp>
        <p:nvSpPr>
          <p:cNvPr id="6" name="Rectangle 5"/>
          <p:cNvSpPr/>
          <p:nvPr/>
        </p:nvSpPr>
        <p:spPr>
          <a:xfrm>
            <a:off x="228600" y="3886200"/>
            <a:ext cx="8686800" cy="2308324"/>
          </a:xfrm>
          <a:prstGeom prst="rect">
            <a:avLst/>
          </a:prstGeom>
        </p:spPr>
        <p:txBody>
          <a:bodyPr wrap="square">
            <a:spAutoFit/>
          </a:bodyPr>
          <a:lstStyle/>
          <a:p>
            <a:pPr algn="r" rtl="1"/>
            <a:r>
              <a:rPr lang="fa-IR" dirty="0" smtClean="0"/>
              <a:t>همان‌طور که در تصویر بالا مشاهده می‌کنید، این سامانه دارای چندزبانه با عنوان‌های جستجوی ساده، جستجوی پیشرفته، جستجوی موضوعی، رتبه‌بندی اسکوپوس و رتبه‌بندی </a:t>
            </a:r>
            <a:r>
              <a:rPr lang="en-US" dirty="0" smtClean="0"/>
              <a:t>ISI </a:t>
            </a:r>
            <a:r>
              <a:rPr lang="fa-IR" dirty="0" smtClean="0"/>
              <a:t>و منابع اطلاعاتی است که هرکدام از این زبانه‌ها امکانات منحصربه‌فردی را برای یک جستجوی جامع و کامل در اختیار قرار می‌دهند،</a:t>
            </a:r>
          </a:p>
          <a:p>
            <a:pPr algn="r" rtl="1"/>
            <a:r>
              <a:rPr lang="fa-IR" dirty="0" smtClean="0"/>
              <a:t>در جستجوی ساده شما می‌توانید نام کتاب، مجله، نام ناشر، شماره </a:t>
            </a:r>
            <a:r>
              <a:rPr lang="en-US" dirty="0" smtClean="0"/>
              <a:t>ISSN/ISBN </a:t>
            </a:r>
            <a:r>
              <a:rPr lang="fa-IR" dirty="0" smtClean="0"/>
              <a:t>و یا نام نمایه‌نامه را انتخاب و نتایج را مشاهده نمایید (نیازی به پرکردن تمامی موارد جستجو نیست و شما فقط با پرکردن یکی از باکس‌های جستجو می‌توانید نتایج جستجو را در پایین مشاهده نمایید). شما می‌توانید نتایج را محدود به کتاب، مجله و یا راهنما و یا از لحاظ دسترسی به مشترک، رایگان و یا غیرمشترک کنید، همان‌طور که در تصویر بالا ملاحظه می‌کنید تمامی شاخص‌های علم‌سنجی وب آف ساینس و اسکوپوس نمایش داده می‌شود.</a:t>
            </a:r>
            <a:endParaRPr lang="fa-I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لرستان .دانشکده پرستاری بروجرد .مهوش کلهر</a:t>
            </a:r>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0"/>
            <a:ext cx="8229600" cy="4323690"/>
          </a:xfrm>
          <a:prstGeom prst="rect">
            <a:avLst/>
          </a:prstGeom>
          <a:noFill/>
          <a:ln w="9525">
            <a:noFill/>
            <a:miter lim="800000"/>
            <a:headEnd/>
            <a:tailEnd/>
          </a:ln>
          <a:effectLst/>
        </p:spPr>
      </p:pic>
      <p:sp>
        <p:nvSpPr>
          <p:cNvPr id="6" name="Rectangle 5"/>
          <p:cNvSpPr/>
          <p:nvPr/>
        </p:nvSpPr>
        <p:spPr>
          <a:xfrm>
            <a:off x="457200" y="5029200"/>
            <a:ext cx="8229600" cy="923330"/>
          </a:xfrm>
          <a:prstGeom prst="rect">
            <a:avLst/>
          </a:prstGeom>
        </p:spPr>
        <p:txBody>
          <a:bodyPr wrap="square">
            <a:spAutoFit/>
          </a:bodyPr>
          <a:lstStyle/>
          <a:p>
            <a:pPr algn="r" rtl="1"/>
            <a:r>
              <a:rPr lang="fa-IR" dirty="0" smtClean="0"/>
              <a:t>در قسمت جستجوی پیشرفته علاوه بر باکس‌هایی که در جستجوی ساده مشاهده شد، امکانات دیگری برای محدودسازی جستجو در اختیار ما قرار می‌گیرد، در این قسمت می‌توان از طریق شاخص‌های علم‌سنجی از جمله </a:t>
            </a:r>
            <a:r>
              <a:rPr lang="en-US" dirty="0" smtClean="0"/>
              <a:t>Impact factor, </a:t>
            </a:r>
            <a:r>
              <a:rPr lang="en-US" dirty="0" err="1" smtClean="0"/>
              <a:t>sjr</a:t>
            </a:r>
            <a:r>
              <a:rPr lang="en-US" dirty="0" smtClean="0"/>
              <a:t> </a:t>
            </a:r>
            <a:r>
              <a:rPr lang="fa-IR" dirty="0" smtClean="0"/>
              <a:t>و </a:t>
            </a:r>
            <a:r>
              <a:rPr lang="en-US" dirty="0" err="1" smtClean="0"/>
              <a:t>Citescore</a:t>
            </a:r>
            <a:r>
              <a:rPr lang="en-US" dirty="0" smtClean="0"/>
              <a:t> </a:t>
            </a:r>
            <a:r>
              <a:rPr lang="fa-IR" dirty="0" smtClean="0"/>
              <a:t>محدودیت‌های قائل شد و جستجوی دقیق‌تری انجام داد</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لرستان .دانشکده پرستاری بروجرد .مهوش کلهر</a:t>
            </a:r>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381000" y="0"/>
            <a:ext cx="8229600" cy="4111424"/>
          </a:xfrm>
          <a:prstGeom prst="rect">
            <a:avLst/>
          </a:prstGeom>
          <a:noFill/>
          <a:ln w="9525">
            <a:noFill/>
            <a:miter lim="800000"/>
            <a:headEnd/>
            <a:tailEnd/>
          </a:ln>
          <a:effectLst/>
        </p:spPr>
      </p:pic>
      <p:sp>
        <p:nvSpPr>
          <p:cNvPr id="6" name="Rectangle 5"/>
          <p:cNvSpPr/>
          <p:nvPr/>
        </p:nvSpPr>
        <p:spPr>
          <a:xfrm>
            <a:off x="457200" y="4495800"/>
            <a:ext cx="8229600" cy="1200329"/>
          </a:xfrm>
          <a:prstGeom prst="rect">
            <a:avLst/>
          </a:prstGeom>
        </p:spPr>
        <p:txBody>
          <a:bodyPr wrap="square">
            <a:spAutoFit/>
          </a:bodyPr>
          <a:lstStyle/>
          <a:p>
            <a:pPr algn="r" rtl="1"/>
            <a:r>
              <a:rPr lang="fa-IR" dirty="0" smtClean="0"/>
              <a:t>اما در زبانه‌ی بعدی با نام جستجوی موضوعی شما به‌راحتی می‌توانید، مجله‌های معتبر در حوزه‌ی موضوعی خود را پیدا کنید، برای این کار کافی است حوزه‌ی موضوعی خود را انتخاب و در صورت نیاز نوع نمایه و رتبه‌بندی مجلات در این حوزه موضوعی را نیز انتخاب نمایید. (با کلیک روی علامت بعلاوه شما می‌توانید زیرشاخه‌های یک حوزه‌ی موضوعی را نیز مشاهده نمایید).</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fa-IR" sz="1800" b="1" dirty="0" smtClean="0"/>
              <a:t>در قسمت رتبه‌بندی اسکوپوس و ای اس ای نیز شما می‌توانید به جستجوی مجله‌ی موردنظر در این دو نمایه بپردازید.</a:t>
            </a:r>
            <a:endParaRPr lang="en-US" sz="1800" b="1" dirty="0"/>
          </a:p>
        </p:txBody>
      </p:sp>
      <p:sp>
        <p:nvSpPr>
          <p:cNvPr id="4" name="Footer Placeholder 3"/>
          <p:cNvSpPr>
            <a:spLocks noGrp="1"/>
          </p:cNvSpPr>
          <p:nvPr>
            <p:ph type="ftr" sz="quarter" idx="11"/>
          </p:nvPr>
        </p:nvSpPr>
        <p:spPr/>
        <p:txBody>
          <a:bodyPr/>
          <a:lstStyle/>
          <a:p>
            <a:r>
              <a:rPr lang="fa-IR" smtClean="0"/>
              <a:t>دانشگاه علوم پزشکی لرستان .دانشکده پرستاری بروجرد .مهوش کلهر</a:t>
            </a:r>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533400" y="1905000"/>
            <a:ext cx="8229600" cy="400068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لرستان .دانشکده پرستاری بروجرد .مهوش کلهر</a:t>
            </a:r>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0" y="0"/>
            <a:ext cx="9144000" cy="4525963"/>
          </a:xfrm>
          <a:prstGeom prst="rect">
            <a:avLst/>
          </a:prstGeom>
          <a:noFill/>
          <a:ln w="9525">
            <a:noFill/>
            <a:miter lim="800000"/>
            <a:headEnd/>
            <a:tailEnd/>
          </a:ln>
          <a:effectLst/>
        </p:spPr>
      </p:pic>
      <p:sp>
        <p:nvSpPr>
          <p:cNvPr id="6" name="Rectangle 5"/>
          <p:cNvSpPr/>
          <p:nvPr/>
        </p:nvSpPr>
        <p:spPr>
          <a:xfrm>
            <a:off x="0" y="4572000"/>
            <a:ext cx="9067800" cy="1477328"/>
          </a:xfrm>
          <a:prstGeom prst="rect">
            <a:avLst/>
          </a:prstGeom>
        </p:spPr>
        <p:txBody>
          <a:bodyPr wrap="square">
            <a:spAutoFit/>
          </a:bodyPr>
          <a:lstStyle/>
          <a:p>
            <a:pPr algn="r" rtl="1"/>
            <a:r>
              <a:rPr lang="fa-IR" dirty="0" smtClean="0"/>
              <a:t>اما در زبانه آخر با عنوان منابع اطلاعاتی، انواع مختلف منابع اطلاعاتی و امکاناتی که هرکدام از این منابع در اختیار قرار می‌دهند را گزارش می‌کند. به‌عنوان‌مثال شما به‌راحتی می‌توانید، پایگاه‌های اطلاعاتی که امکاناتی مانند دسترسی به کتاب، تصویر و یا فایل‌های آموزشی را ارائه می‌دهند شناسایی و به کاربران خود معرفی نمایید، همچنین در این بخش می‌توان پایگاه‌های مبتنی بر شواهد و منابعی که مقالات رایگان در اختیار ما می‌گذارند را جهت ارائه خدمات بهتر به کاربران شناسایی نماییم.</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معرفی سامانه منبع یاب </a:t>
            </a:r>
            <a:endParaRPr lang="en-US" dirty="0"/>
          </a:p>
        </p:txBody>
      </p:sp>
      <p:sp>
        <p:nvSpPr>
          <p:cNvPr id="3" name="Content Placeholder 2"/>
          <p:cNvSpPr>
            <a:spLocks noGrp="1"/>
          </p:cNvSpPr>
          <p:nvPr>
            <p:ph idx="1"/>
          </p:nvPr>
        </p:nvSpPr>
        <p:spPr/>
        <p:txBody>
          <a:bodyPr>
            <a:normAutofit fontScale="77500" lnSpcReduction="20000"/>
          </a:bodyPr>
          <a:lstStyle/>
          <a:p>
            <a:pPr algn="r">
              <a:buNone/>
            </a:pPr>
            <a:r>
              <a:rPr lang="fa-IR" dirty="0" smtClean="0"/>
              <a:t>سامانه منبع یاب، یکی از سامانه های دوازده گانه" نظام نوین اطلاعات پژوهش پزشکی ایران" با نام اختصاری (نوپا)ست .</a:t>
            </a:r>
          </a:p>
          <a:p>
            <a:pPr algn="r">
              <a:buNone/>
            </a:pPr>
            <a:r>
              <a:rPr lang="fa-IR" b="1" dirty="0" smtClean="0"/>
              <a:t>این سامانه </a:t>
            </a:r>
            <a:r>
              <a:rPr lang="fa-IR" dirty="0" smtClean="0"/>
              <a:t>توسط معاونت تحقیقات و فناوری وزارت بهداشت درمان و آموزش پزشکی و </a:t>
            </a:r>
          </a:p>
          <a:p>
            <a:pPr algn="r">
              <a:buNone/>
            </a:pPr>
            <a:r>
              <a:rPr lang="fa-IR" dirty="0" smtClean="0"/>
              <a:t>با همکاری مرکز توسعه و هماهنگی اطلاعات و انتشارات علمی این وزارتخانه تهیه شده است.</a:t>
            </a:r>
          </a:p>
          <a:p>
            <a:pPr algn="r">
              <a:buNone/>
            </a:pPr>
            <a:r>
              <a:rPr lang="fa-IR" dirty="0" smtClean="0"/>
              <a:t>‌ابزار جستجو و دسترسی به اطلاعات بیش از ۸۰ هزار عنوان مجله (۴۳۰۷۵)،</a:t>
            </a:r>
          </a:p>
          <a:p>
            <a:pPr algn="r">
              <a:buNone/>
            </a:pPr>
            <a:r>
              <a:rPr lang="fa-IR" dirty="0" smtClean="0"/>
              <a:t> کتاب (۳۹۰۹۲) و راهنمای علوم پزشکی (۳۴۲) است. </a:t>
            </a:r>
          </a:p>
          <a:p>
            <a:pPr algn="r">
              <a:buNone/>
            </a:pPr>
            <a:r>
              <a:rPr lang="fa-IR" dirty="0" smtClean="0"/>
              <a:t>در این سامانه به‌راحتی می‌توانید به مجلات، فایل‌های آموزشی، تصاویر و کتاب‌های رشته خود دسترسی و مجله مناسب برای انتشار مقالات خود را پیدا کنید.</a:t>
            </a:r>
          </a:p>
          <a:p>
            <a:pPr algn="r" rtl="1">
              <a:buNone/>
            </a:pPr>
            <a:r>
              <a:rPr lang="fa-IR" dirty="0" smtClean="0"/>
              <a:t>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معرفی سامانه منبع یاب </a:t>
            </a:r>
            <a:endParaRPr lang="en-US" dirty="0"/>
          </a:p>
        </p:txBody>
      </p:sp>
      <p:sp>
        <p:nvSpPr>
          <p:cNvPr id="3" name="Content Placeholder 2"/>
          <p:cNvSpPr>
            <a:spLocks noGrp="1"/>
          </p:cNvSpPr>
          <p:nvPr>
            <p:ph idx="1"/>
          </p:nvPr>
        </p:nvSpPr>
        <p:spPr/>
        <p:txBody>
          <a:bodyPr/>
          <a:lstStyle/>
          <a:p>
            <a:pPr algn="r" rtl="1">
              <a:buNone/>
            </a:pPr>
            <a:r>
              <a:rPr lang="fa-IR" dirty="0" smtClean="0"/>
              <a:t>امروزه نمایه‌نامه‌های مختلفی از جمله نمایه </a:t>
            </a:r>
            <a:r>
              <a:rPr lang="en-US" dirty="0" smtClean="0"/>
              <a:t>Web of Science, Scopus, </a:t>
            </a:r>
            <a:r>
              <a:rPr lang="en-US" dirty="0" err="1" smtClean="0"/>
              <a:t>PubMed</a:t>
            </a:r>
            <a:r>
              <a:rPr lang="en-US" dirty="0" smtClean="0"/>
              <a:t> </a:t>
            </a:r>
            <a:r>
              <a:rPr lang="fa-IR" dirty="0" smtClean="0"/>
              <a:t>و … وجود دارند، فهمیدن اینکه یک مجله در کدام‌یک از این نمایه‌ها قرار دارد و     وضعیت مجله از نظر شاخص‌های علم‌سنجی چگونه است فرایند سخت و وقت‌گیری است، اما با استفاده از این سامانه به آدرس </a:t>
            </a:r>
            <a:r>
              <a:rPr lang="en-US" dirty="0" smtClean="0">
                <a:hlinkClick r:id="rId2"/>
              </a:rPr>
              <a:t>http://rsf.research.ac.ir/</a:t>
            </a:r>
            <a:r>
              <a:rPr lang="en-US" dirty="0" smtClean="0"/>
              <a:t> </a:t>
            </a:r>
            <a:r>
              <a:rPr lang="fa-IR" dirty="0" smtClean="0"/>
              <a:t>و تنها با وارد کردن نام مجله در باکس جستجو، شما به‌راحتی می‌توانید وضعیت مجله را مشاهده و شاخص‌های علم‌سنجی آن را بررسی کنید.</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اهداف سامانه منبع یاب </a:t>
            </a:r>
            <a:endParaRPr lang="en-US" dirty="0"/>
          </a:p>
        </p:txBody>
      </p:sp>
      <p:sp>
        <p:nvSpPr>
          <p:cNvPr id="3" name="Content Placeholder 2"/>
          <p:cNvSpPr>
            <a:spLocks noGrp="1"/>
          </p:cNvSpPr>
          <p:nvPr>
            <p:ph idx="1"/>
          </p:nvPr>
        </p:nvSpPr>
        <p:spPr/>
        <p:txBody>
          <a:bodyPr>
            <a:normAutofit lnSpcReduction="10000"/>
          </a:bodyPr>
          <a:lstStyle/>
          <a:p>
            <a:pPr algn="r" rtl="1">
              <a:buNone/>
            </a:pPr>
            <a:r>
              <a:rPr lang="fa-IR" dirty="0" smtClean="0"/>
              <a:t>1-بهره برداری اثربخش ،مبتنی بر اخلاق و کارآمد از پژوهش های نظام سلامت کشور </a:t>
            </a:r>
            <a:endParaRPr lang="en-US" dirty="0" smtClean="0"/>
          </a:p>
          <a:p>
            <a:pPr algn="r" rtl="1">
              <a:buNone/>
            </a:pPr>
            <a:r>
              <a:rPr lang="fa-IR" dirty="0" smtClean="0"/>
              <a:t>2-توسعه کمی وکیفی پژوهش های نظام سلامت کشور</a:t>
            </a:r>
            <a:endParaRPr lang="en-US" dirty="0" smtClean="0"/>
          </a:p>
          <a:p>
            <a:pPr algn="r" rtl="1">
              <a:buNone/>
            </a:pPr>
            <a:r>
              <a:rPr lang="fa-IR" dirty="0" smtClean="0"/>
              <a:t>3-صرفه جویی و مدیریت هزینه هادر پژوهش های نظام سلامت کشور </a:t>
            </a:r>
            <a:endParaRPr lang="en-US" dirty="0" smtClean="0"/>
          </a:p>
          <a:p>
            <a:pPr algn="r" rtl="1">
              <a:buNone/>
            </a:pPr>
            <a:r>
              <a:rPr lang="fa-IR" dirty="0" smtClean="0"/>
              <a:t>4-افزایش  مشاهده پذیری و دسترسی پژوهشگران به منابع اطلاعاتی و نتایج پژوهش ها </a:t>
            </a:r>
            <a:endParaRPr lang="en-US" dirty="0" smtClean="0"/>
          </a:p>
          <a:p>
            <a:pPr algn="r" rtl="1">
              <a:buNone/>
            </a:pPr>
            <a:r>
              <a:rPr lang="fa-IR" dirty="0" smtClean="0"/>
              <a:t>5-پایش ،رصد،توزیع وترویج دانش تولیدشده از پژوهش های پزشکی</a:t>
            </a:r>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منابع موجود </a:t>
            </a:r>
            <a:r>
              <a:rPr lang="fa-IR" smtClean="0"/>
              <a:t>در سامانه </a:t>
            </a:r>
            <a:r>
              <a:rPr lang="fa-IR" dirty="0" smtClean="0"/>
              <a:t>منبع یاب</a:t>
            </a:r>
            <a:endParaRPr lang="en-US" dirty="0"/>
          </a:p>
        </p:txBody>
      </p:sp>
      <p:sp>
        <p:nvSpPr>
          <p:cNvPr id="3" name="Content Placeholder 2"/>
          <p:cNvSpPr>
            <a:spLocks noGrp="1"/>
          </p:cNvSpPr>
          <p:nvPr>
            <p:ph idx="1"/>
          </p:nvPr>
        </p:nvSpPr>
        <p:spPr/>
        <p:txBody>
          <a:bodyPr>
            <a:normAutofit fontScale="85000" lnSpcReduction="10000"/>
          </a:bodyPr>
          <a:lstStyle/>
          <a:p>
            <a:pPr algn="r" rtl="1">
              <a:buNone/>
            </a:pPr>
            <a:r>
              <a:rPr lang="fa-IR" dirty="0" smtClean="0"/>
              <a:t>سامانه منبع یاب </a:t>
            </a:r>
            <a:r>
              <a:rPr lang="en-US" dirty="0" smtClean="0"/>
              <a:t>(Finder Resource)</a:t>
            </a:r>
            <a:endParaRPr lang="fa-IR" dirty="0" smtClean="0"/>
          </a:p>
          <a:p>
            <a:pPr algn="r" rtl="1">
              <a:buNone/>
            </a:pPr>
            <a:r>
              <a:rPr lang="fa-IR" dirty="0" smtClean="0"/>
              <a:t>سامانه منبع‌یاب دربرگیرنده مجلات، کتاب‌ها، راهنما‌ها، فیلم و تصاویر آموزشی و بانک‌های اطلاعاتی الکترونیک است</a:t>
            </a:r>
          </a:p>
          <a:p>
            <a:pPr algn="r" rtl="1">
              <a:buNone/>
            </a:pPr>
            <a:r>
              <a:rPr lang="fa-IR" dirty="0" smtClean="0"/>
              <a:t>مجلات موجود در سامانه، شامل تمام مجلات علمی معتبر مورد اشتراک وزارت بهداشت، درمان و آموزش پزشکی از ناشرین مختلف، به اضافه مجلات با دسترسی رایگان </a:t>
            </a:r>
            <a:r>
              <a:rPr lang="en-US" dirty="0" smtClean="0"/>
              <a:t>(Open </a:t>
            </a:r>
            <a:r>
              <a:rPr lang="en-US" dirty="0" smtClean="0"/>
              <a:t>Access) </a:t>
            </a:r>
            <a:r>
              <a:rPr lang="fa-IR" dirty="0" smtClean="0"/>
              <a:t>و نیز مجلات نمایه شده در بانک‌های اطلاعاتی </a:t>
            </a:r>
            <a:r>
              <a:rPr lang="en-US" dirty="0" err="1" smtClean="0"/>
              <a:t>Embase</a:t>
            </a:r>
            <a:r>
              <a:rPr lang="en-US" dirty="0" smtClean="0"/>
              <a:t>، Scopus، </a:t>
            </a:r>
            <a:r>
              <a:rPr lang="en-US" dirty="0" err="1" smtClean="0"/>
              <a:t>PubMed</a:t>
            </a:r>
            <a:r>
              <a:rPr lang="en-US" dirty="0" smtClean="0"/>
              <a:t>، ISI </a:t>
            </a:r>
            <a:r>
              <a:rPr lang="fa-IR" dirty="0" smtClean="0"/>
              <a:t>و مجموعه </a:t>
            </a:r>
            <a:r>
              <a:rPr lang="en-US" dirty="0" smtClean="0"/>
              <a:t>DOAJ </a:t>
            </a:r>
            <a:r>
              <a:rPr lang="fa-IR" dirty="0" smtClean="0"/>
              <a:t>است.</a:t>
            </a:r>
          </a:p>
          <a:p>
            <a:pPr algn="r" rtl="1">
              <a:buNone/>
            </a:pPr>
            <a:r>
              <a:rPr lang="fa-IR" dirty="0" smtClean="0"/>
              <a:t>کتاب‌های موجود در سامانه، شامل تمام کتاب‌های مورد اشتراک وزارت بهداشت، درمان و آموزش پزشکی از ناشرین مختلف، به اضافه کتاب‌های با دسترسی رایگان (</a:t>
            </a:r>
            <a:r>
              <a:rPr lang="en-US" dirty="0" smtClean="0"/>
              <a:t>Open Access) </a:t>
            </a:r>
            <a:r>
              <a:rPr lang="fa-IR" dirty="0" smtClean="0"/>
              <a:t>است.</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کاربرد نماد </a:t>
            </a:r>
            <a:r>
              <a:rPr lang="fa-IR" dirty="0" smtClean="0">
                <a:solidFill>
                  <a:srgbClr val="FF0000"/>
                </a:solidFill>
              </a:rPr>
              <a:t>رنگ</a:t>
            </a:r>
            <a:r>
              <a:rPr lang="fa-IR" dirty="0" smtClean="0"/>
              <a:t> </a:t>
            </a:r>
            <a:r>
              <a:rPr lang="fa-IR" dirty="0" smtClean="0"/>
              <a:t>د </a:t>
            </a:r>
            <a:r>
              <a:rPr lang="fa-IR" dirty="0" smtClean="0"/>
              <a:t>ر سامانه منبع یاب</a:t>
            </a:r>
            <a:endParaRPr lang="en-US" dirty="0"/>
          </a:p>
        </p:txBody>
      </p:sp>
      <p:sp>
        <p:nvSpPr>
          <p:cNvPr id="3" name="Content Placeholder 2"/>
          <p:cNvSpPr>
            <a:spLocks noGrp="1"/>
          </p:cNvSpPr>
          <p:nvPr>
            <p:ph idx="1"/>
          </p:nvPr>
        </p:nvSpPr>
        <p:spPr/>
        <p:txBody>
          <a:bodyPr>
            <a:normAutofit lnSpcReduction="10000"/>
          </a:bodyPr>
          <a:lstStyle/>
          <a:p>
            <a:pPr algn="r" rtl="1">
              <a:buNone/>
            </a:pPr>
            <a:r>
              <a:rPr lang="fa-IR" dirty="0" smtClean="0"/>
              <a:t>نماد‌های سبز، نارنجی و خاکستری در ستون </a:t>
            </a:r>
            <a:r>
              <a:rPr lang="en-US" dirty="0" smtClean="0"/>
              <a:t>Details، </a:t>
            </a:r>
            <a:r>
              <a:rPr lang="fa-IR" dirty="0" smtClean="0"/>
              <a:t>بیانگر وضعیت دسترسی کاربران دانشگاه‌های علوم پزشکی کشور به منبع مذکور است. بدین ترتیب که:</a:t>
            </a:r>
          </a:p>
          <a:p>
            <a:pPr algn="r" rtl="1">
              <a:buNone/>
            </a:pPr>
            <a:r>
              <a:rPr lang="fa-IR" dirty="0" smtClean="0"/>
              <a:t>۱- نماد سبز، نشان برقرار بودن دسترسی به منبع مذکور است.</a:t>
            </a:r>
          </a:p>
          <a:p>
            <a:pPr algn="r" rtl="1">
              <a:buNone/>
            </a:pPr>
            <a:r>
              <a:rPr lang="fa-IR" dirty="0" smtClean="0"/>
              <a:t>۲- نماد نارنجی،‌ نشان رایگان بودن </a:t>
            </a:r>
            <a:r>
              <a:rPr lang="en-US" dirty="0" smtClean="0"/>
              <a:t>(Open Access) </a:t>
            </a:r>
            <a:r>
              <a:rPr lang="fa-IR" dirty="0" smtClean="0"/>
              <a:t>منبع مذکور است.</a:t>
            </a:r>
          </a:p>
          <a:p>
            <a:pPr algn="r" rtl="1">
              <a:buNone/>
            </a:pPr>
            <a:r>
              <a:rPr lang="fa-IR" dirty="0" smtClean="0"/>
              <a:t>۳- نماد خاکستری، نشان از عدم پوشش منبع مذکور در مجموعه منابع مورد اشتراک وزارت بهداشت است.</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کاربرد نماد </a:t>
            </a:r>
            <a:r>
              <a:rPr lang="fa-IR" dirty="0" smtClean="0">
                <a:solidFill>
                  <a:srgbClr val="0070C0"/>
                </a:solidFill>
              </a:rPr>
              <a:t>حروف</a:t>
            </a:r>
            <a:r>
              <a:rPr lang="fa-IR" dirty="0" smtClean="0"/>
              <a:t> </a:t>
            </a:r>
            <a:r>
              <a:rPr lang="fa-IR" dirty="0" smtClean="0"/>
              <a:t>د ر سامانه منبع یاب</a:t>
            </a:r>
            <a:endParaRPr lang="en-US" dirty="0"/>
          </a:p>
        </p:txBody>
      </p:sp>
      <p:sp>
        <p:nvSpPr>
          <p:cNvPr id="3" name="Content Placeholder 2"/>
          <p:cNvSpPr>
            <a:spLocks noGrp="1"/>
          </p:cNvSpPr>
          <p:nvPr>
            <p:ph idx="1"/>
          </p:nvPr>
        </p:nvSpPr>
        <p:spPr/>
        <p:txBody>
          <a:bodyPr>
            <a:normAutofit fontScale="77500" lnSpcReduction="20000"/>
          </a:bodyPr>
          <a:lstStyle/>
          <a:p>
            <a:pPr algn="r" rtl="1">
              <a:buNone/>
            </a:pPr>
            <a:r>
              <a:rPr lang="fa-IR" dirty="0" smtClean="0"/>
              <a:t>۱- حرف </a:t>
            </a:r>
            <a:r>
              <a:rPr lang="en-US" dirty="0" smtClean="0"/>
              <a:t>J </a:t>
            </a:r>
            <a:r>
              <a:rPr lang="fa-IR" dirty="0" smtClean="0"/>
              <a:t>بیان کننده آن است که منبع مربوطه مجله </a:t>
            </a:r>
            <a:r>
              <a:rPr lang="en-US" dirty="0" smtClean="0"/>
              <a:t>(Journal) </a:t>
            </a:r>
            <a:r>
              <a:rPr lang="fa-IR" dirty="0" smtClean="0"/>
              <a:t>است.</a:t>
            </a:r>
          </a:p>
          <a:p>
            <a:pPr algn="r" rtl="1">
              <a:buNone/>
            </a:pPr>
            <a:r>
              <a:rPr lang="fa-IR" dirty="0" smtClean="0"/>
              <a:t>۲- حرف </a:t>
            </a:r>
            <a:r>
              <a:rPr lang="en-US" dirty="0" smtClean="0"/>
              <a:t>B </a:t>
            </a:r>
            <a:r>
              <a:rPr lang="fa-IR" dirty="0" smtClean="0"/>
              <a:t>نشان دهنده آن است که منبع مربوطه، کتاب </a:t>
            </a:r>
            <a:r>
              <a:rPr lang="en-US" dirty="0" smtClean="0"/>
              <a:t>(Book) </a:t>
            </a:r>
            <a:r>
              <a:rPr lang="fa-IR" dirty="0" smtClean="0"/>
              <a:t>است.</a:t>
            </a:r>
          </a:p>
          <a:p>
            <a:pPr algn="r" rtl="1">
              <a:buNone/>
            </a:pPr>
            <a:r>
              <a:rPr lang="fa-IR" dirty="0" smtClean="0"/>
              <a:t>۳- حرف </a:t>
            </a:r>
            <a:r>
              <a:rPr lang="en-US" dirty="0" smtClean="0"/>
              <a:t>C </a:t>
            </a:r>
            <a:r>
              <a:rPr lang="fa-IR" dirty="0" smtClean="0"/>
              <a:t>نماد </a:t>
            </a:r>
            <a:r>
              <a:rPr lang="en-US" dirty="0" smtClean="0"/>
              <a:t>Consult </a:t>
            </a:r>
            <a:r>
              <a:rPr lang="fa-IR" dirty="0" smtClean="0"/>
              <a:t>و معرف آن است که منبع مربوطه یک راهنماست.</a:t>
            </a:r>
          </a:p>
          <a:p>
            <a:pPr algn="r" rtl="1">
              <a:buNone/>
            </a:pPr>
            <a:r>
              <a:rPr lang="fa-IR" dirty="0" smtClean="0"/>
              <a:t>۴- حرف </a:t>
            </a:r>
            <a:r>
              <a:rPr lang="en-US" dirty="0" smtClean="0"/>
              <a:t>D </a:t>
            </a:r>
            <a:r>
              <a:rPr lang="fa-IR" dirty="0" smtClean="0"/>
              <a:t>نماد بانک اطلاعاتی </a:t>
            </a:r>
            <a:r>
              <a:rPr lang="en-US" dirty="0" smtClean="0"/>
              <a:t>(Database) </a:t>
            </a:r>
            <a:r>
              <a:rPr lang="fa-IR" dirty="0" smtClean="0"/>
              <a:t>بودن منبع موردنظر است.</a:t>
            </a:r>
          </a:p>
          <a:p>
            <a:pPr algn="r" rtl="1">
              <a:buNone/>
            </a:pPr>
            <a:r>
              <a:rPr lang="fa-IR" dirty="0" smtClean="0"/>
              <a:t>۵- حرف </a:t>
            </a:r>
            <a:r>
              <a:rPr lang="en-US" dirty="0" smtClean="0"/>
              <a:t>L </a:t>
            </a:r>
            <a:r>
              <a:rPr lang="fa-IR" dirty="0" smtClean="0"/>
              <a:t>بیان کننده بانک‌های اطلاعاتی داخلی </a:t>
            </a:r>
            <a:r>
              <a:rPr lang="en-US" dirty="0" smtClean="0"/>
              <a:t>(Local Database) </a:t>
            </a:r>
            <a:r>
              <a:rPr lang="fa-IR" dirty="0" smtClean="0"/>
              <a:t>است.</a:t>
            </a:r>
          </a:p>
          <a:p>
            <a:pPr algn="r" rtl="1">
              <a:buNone/>
            </a:pPr>
            <a:r>
              <a:rPr lang="fa-IR" dirty="0" smtClean="0"/>
              <a:t>۶- حرف </a:t>
            </a:r>
            <a:r>
              <a:rPr lang="en-US" dirty="0" smtClean="0"/>
              <a:t>M </a:t>
            </a:r>
            <a:r>
              <a:rPr lang="fa-IR" dirty="0" smtClean="0"/>
              <a:t>نشان دهنده منابع دیداری شنیداری </a:t>
            </a:r>
            <a:r>
              <a:rPr lang="en-US" dirty="0" smtClean="0"/>
              <a:t>(Multimedia) </a:t>
            </a:r>
            <a:r>
              <a:rPr lang="fa-IR" dirty="0" smtClean="0"/>
              <a:t>است.</a:t>
            </a:r>
          </a:p>
          <a:p>
            <a:pPr algn="r" rtl="1">
              <a:buNone/>
            </a:pPr>
            <a:r>
              <a:rPr lang="fa-IR" dirty="0" smtClean="0"/>
              <a:t>۷- حرف </a:t>
            </a:r>
            <a:r>
              <a:rPr lang="en-US" dirty="0" smtClean="0"/>
              <a:t>E </a:t>
            </a:r>
            <a:r>
              <a:rPr lang="fa-IR" dirty="0" smtClean="0"/>
              <a:t>مشخص کننده منابع پزشکی مبتنی بر شواهد </a:t>
            </a:r>
            <a:r>
              <a:rPr lang="en-US" dirty="0" smtClean="0"/>
              <a:t>(Evidence based Medicine)‌</a:t>
            </a:r>
            <a:r>
              <a:rPr lang="fa-IR" dirty="0" smtClean="0"/>
              <a:t>است.</a:t>
            </a:r>
          </a:p>
          <a:p>
            <a:pPr algn="r" rtl="1">
              <a:buNone/>
            </a:pPr>
            <a:r>
              <a:rPr lang="fa-IR" dirty="0" smtClean="0"/>
              <a:t>۸- حرف </a:t>
            </a:r>
            <a:r>
              <a:rPr lang="en-US" dirty="0" smtClean="0"/>
              <a:t>F </a:t>
            </a:r>
            <a:r>
              <a:rPr lang="fa-IR" dirty="0" smtClean="0"/>
              <a:t>نماد کلمه </a:t>
            </a:r>
            <a:r>
              <a:rPr lang="en-US" dirty="0" smtClean="0"/>
              <a:t>Free </a:t>
            </a:r>
            <a:r>
              <a:rPr lang="fa-IR" dirty="0" smtClean="0"/>
              <a:t>و مشخص کننده منابع رایگان است.</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شاخص های ارزیابی در سامانه منبع یاب</a:t>
            </a:r>
            <a:endParaRPr lang="en-US" dirty="0"/>
          </a:p>
        </p:txBody>
      </p:sp>
      <p:sp>
        <p:nvSpPr>
          <p:cNvPr id="3" name="Content Placeholder 2"/>
          <p:cNvSpPr>
            <a:spLocks noGrp="1"/>
          </p:cNvSpPr>
          <p:nvPr>
            <p:ph idx="1"/>
          </p:nvPr>
        </p:nvSpPr>
        <p:spPr/>
        <p:txBody>
          <a:bodyPr>
            <a:normAutofit fontScale="92500"/>
          </a:bodyPr>
          <a:lstStyle/>
          <a:p>
            <a:pPr algn="just" rtl="1">
              <a:buNone/>
            </a:pPr>
            <a:r>
              <a:rPr lang="fa-IR" sz="3600" dirty="0" smtClean="0"/>
              <a:t>شاخص‌های ارزیابی و رتبه‌بندی مجلات مانند </a:t>
            </a:r>
            <a:r>
              <a:rPr lang="en-US" sz="3600" dirty="0" err="1" smtClean="0"/>
              <a:t>CiteSore</a:t>
            </a:r>
            <a:r>
              <a:rPr lang="en-US" sz="3600" dirty="0" smtClean="0"/>
              <a:t>، SNIP </a:t>
            </a:r>
            <a:r>
              <a:rPr lang="fa-IR" sz="3600" dirty="0" smtClean="0"/>
              <a:t>و </a:t>
            </a:r>
            <a:r>
              <a:rPr lang="en-US" sz="3600" dirty="0" smtClean="0"/>
              <a:t>SJR </a:t>
            </a:r>
            <a:r>
              <a:rPr lang="fa-IR" sz="3600" dirty="0" smtClean="0"/>
              <a:t>در این سامانه برای مجلات مربوطه نمایش داده می‌شوند. از طرف دیگر، چارک‌ها </a:t>
            </a:r>
            <a:r>
              <a:rPr lang="en-US" sz="3600" dirty="0" smtClean="0"/>
              <a:t>(Quartile)‌</a:t>
            </a:r>
            <a:r>
              <a:rPr lang="fa-IR" sz="3600" dirty="0" smtClean="0"/>
              <a:t>ی چهارگانه هرمجله نیز در بهترین گروه موضوعی مربوطه نمایش داده می‌شوند</a:t>
            </a:r>
            <a:r>
              <a:rPr lang="fa-IR" dirty="0" smtClean="0"/>
              <a:t>.</a:t>
            </a:r>
          </a:p>
          <a:p>
            <a:pPr algn="just" rtl="1">
              <a:buNone/>
            </a:pPr>
            <a:r>
              <a:rPr lang="fa-IR" dirty="0" smtClean="0"/>
              <a:t>مجلات براساس شاخص‌های ارزیابی آن‌ها مانند </a:t>
            </a:r>
            <a:r>
              <a:rPr lang="en-US" dirty="0" smtClean="0"/>
              <a:t>SNIP، SJR </a:t>
            </a:r>
            <a:r>
              <a:rPr lang="fa-IR" dirty="0" smtClean="0"/>
              <a:t>و یا </a:t>
            </a:r>
            <a:r>
              <a:rPr lang="en-US" dirty="0" err="1" smtClean="0"/>
              <a:t>CiteScore</a:t>
            </a:r>
            <a:r>
              <a:rPr lang="en-US" dirty="0" smtClean="0"/>
              <a:t> </a:t>
            </a:r>
            <a:r>
              <a:rPr lang="fa-IR" dirty="0" smtClean="0"/>
              <a:t>به چهار گروه مساوی از نظر تعداد یعنی چهار گروه شامل ۲۵% کل مجلات مربوطه تقسیم بندی می‌شوند.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شاخص های ارزیابی در سامانه منبع یاب</a:t>
            </a:r>
            <a:endParaRPr lang="en-US" dirty="0"/>
          </a:p>
        </p:txBody>
      </p:sp>
      <p:sp>
        <p:nvSpPr>
          <p:cNvPr id="3" name="Content Placeholder 2"/>
          <p:cNvSpPr>
            <a:spLocks noGrp="1"/>
          </p:cNvSpPr>
          <p:nvPr>
            <p:ph idx="1"/>
          </p:nvPr>
        </p:nvSpPr>
        <p:spPr/>
        <p:txBody>
          <a:bodyPr>
            <a:normAutofit fontScale="92500" lnSpcReduction="20000"/>
          </a:bodyPr>
          <a:lstStyle/>
          <a:p>
            <a:pPr algn="r" rtl="1">
              <a:buNone/>
            </a:pPr>
            <a:r>
              <a:rPr lang="fa-IR" dirty="0" smtClean="0"/>
              <a:t>بدین‌ترتیب که ابتدا مجلات را براساس یکی از شاخص‌های فوق به ترتیب نزولی از بزرگ به کوچک مرتب می‌کنند. سپس ۲۵% اول این فهرست مرتب شده براساس شاخص ارزیابی مربوطه را که دربرگیرنده مجلات با بزرگترین مقادیر شاخص مربوطه هستند را </a:t>
            </a:r>
            <a:r>
              <a:rPr lang="en-US" dirty="0" smtClean="0"/>
              <a:t>Q</a:t>
            </a:r>
            <a:r>
              <a:rPr lang="fa-IR" dirty="0" smtClean="0"/>
              <a:t>۱ و ۲۵% دوم را </a:t>
            </a:r>
            <a:r>
              <a:rPr lang="en-US" dirty="0" smtClean="0"/>
              <a:t>Q</a:t>
            </a:r>
            <a:r>
              <a:rPr lang="fa-IR" dirty="0" smtClean="0"/>
              <a:t>۲ و به همین ترتیب ۲۵% سوم و چهارم را </a:t>
            </a:r>
            <a:r>
              <a:rPr lang="en-US" dirty="0" smtClean="0"/>
              <a:t>Q</a:t>
            </a:r>
            <a:r>
              <a:rPr lang="fa-IR" dirty="0" smtClean="0"/>
              <a:t>۳ و </a:t>
            </a:r>
            <a:r>
              <a:rPr lang="en-US" dirty="0" smtClean="0"/>
              <a:t>Q</a:t>
            </a:r>
            <a:r>
              <a:rPr lang="fa-IR" dirty="0" smtClean="0"/>
              <a:t>۴ نام گذاری می‌کنند.</a:t>
            </a:r>
          </a:p>
          <a:p>
            <a:pPr algn="r" rtl="1">
              <a:buNone/>
            </a:pPr>
            <a:r>
              <a:rPr lang="fa-IR" dirty="0" smtClean="0"/>
              <a:t>اطلاعات مجلات هر هفته یکبار و شاخص‌های ارزیابی آن‌ها مانند </a:t>
            </a:r>
            <a:r>
              <a:rPr lang="en-US" dirty="0" smtClean="0"/>
              <a:t>SNIP، SJR </a:t>
            </a:r>
            <a:r>
              <a:rPr lang="fa-IR" dirty="0" smtClean="0"/>
              <a:t>و </a:t>
            </a:r>
            <a:r>
              <a:rPr lang="en-US" dirty="0" err="1" smtClean="0"/>
              <a:t>CiteScore</a:t>
            </a:r>
            <a:r>
              <a:rPr lang="en-US" dirty="0" smtClean="0"/>
              <a:t> </a:t>
            </a:r>
            <a:r>
              <a:rPr lang="fa-IR" dirty="0" smtClean="0"/>
              <a:t>سالیانه و به محض تغییر به روز رسانی می‌شوند.</a:t>
            </a:r>
          </a:p>
          <a:p>
            <a:pPr algn="r" rtl="1">
              <a:buNone/>
            </a:pPr>
            <a:r>
              <a:rPr lang="fa-IR" dirty="0" smtClean="0"/>
              <a:t>اطلاعات کتاب‌ها به محض انتشار ویرایش در دسترس جدید، به روز می‌شوند.</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1240</Words>
  <Application>Microsoft Office PowerPoint</Application>
  <PresentationFormat>On-screen Show (4:3)</PresentationFormat>
  <Paragraphs>61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راهنمای استفاده از سامانه منبع یاب </vt:lpstr>
      <vt:lpstr>معرفی سامانه منبع یاب </vt:lpstr>
      <vt:lpstr>معرفی سامانه منبع یاب </vt:lpstr>
      <vt:lpstr>اهداف سامانه منبع یاب </vt:lpstr>
      <vt:lpstr>منابع موجود در سامانه منبع یاب</vt:lpstr>
      <vt:lpstr>کاربرد نماد رنگ د ر سامانه منبع یاب</vt:lpstr>
      <vt:lpstr>کاربرد نماد حروف د ر سامانه منبع یاب</vt:lpstr>
      <vt:lpstr>شاخص های ارزیابی در سامانه منبع یاب</vt:lpstr>
      <vt:lpstr>شاخص های ارزیابی در سامانه منبع یاب</vt:lpstr>
      <vt:lpstr>دسترسی به سامانه منبع یاب  از دو طریق انجام می شود  </vt:lpstr>
      <vt:lpstr>مستقیم از طریق آدرس :rsf.research.ac.ir</vt:lpstr>
      <vt:lpstr>Diglib.lums.ac.irغیر مستقیم از طریق آدرس:</vt:lpstr>
      <vt:lpstr>Slide 13</vt:lpstr>
      <vt:lpstr>Slide 14</vt:lpstr>
      <vt:lpstr>Slide 15</vt:lpstr>
      <vt:lpstr>در قسمت رتبه‌بندی اسکوپوس و ای اس ای نیز شما می‌توانید به جستجوی مجله‌ی موردنظر در این دو نمایه بپردازید.</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راهنمای استفاده از سامانه منبع یاب</dc:title>
  <dc:creator>client</dc:creator>
  <cp:lastModifiedBy>client</cp:lastModifiedBy>
  <cp:revision>16</cp:revision>
  <dcterms:created xsi:type="dcterms:W3CDTF">2019-02-03T10:10:29Z</dcterms:created>
  <dcterms:modified xsi:type="dcterms:W3CDTF">2019-06-23T02:51:07Z</dcterms:modified>
</cp:coreProperties>
</file>